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205" r:id="rId3"/>
    <p:sldId id="5191" r:id="rId5"/>
    <p:sldId id="5133" r:id="rId6"/>
    <p:sldId id="5331" r:id="rId7"/>
    <p:sldId id="5334" r:id="rId8"/>
    <p:sldId id="5333" r:id="rId9"/>
    <p:sldId id="5312" r:id="rId10"/>
    <p:sldId id="5174" r:id="rId11"/>
    <p:sldId id="5313" r:id="rId12"/>
    <p:sldId id="5314" r:id="rId13"/>
    <p:sldId id="5315" r:id="rId14"/>
    <p:sldId id="5316" r:id="rId15"/>
    <p:sldId id="5317" r:id="rId16"/>
    <p:sldId id="5318" r:id="rId17"/>
    <p:sldId id="5319" r:id="rId18"/>
    <p:sldId id="5325" r:id="rId19"/>
    <p:sldId id="5320" r:id="rId20"/>
    <p:sldId id="5322" r:id="rId21"/>
    <p:sldId id="5324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" id="{A5A6EC06-7AB4-4E68-9AF9-01D2148562A9}">
          <p14:sldIdLst>
            <p14:sldId id="5205"/>
            <p14:sldId id="5191"/>
            <p14:sldId id="5333"/>
            <p14:sldId id="5312"/>
            <p14:sldId id="5174"/>
            <p14:sldId id="5313"/>
            <p14:sldId id="5314"/>
            <p14:sldId id="5315"/>
            <p14:sldId id="5316"/>
            <p14:sldId id="5317"/>
            <p14:sldId id="5318"/>
            <p14:sldId id="5319"/>
            <p14:sldId id="5325"/>
            <p14:sldId id="5320"/>
            <p14:sldId id="5322"/>
            <p14:sldId id="5324"/>
            <p14:sldId id="5133"/>
            <p14:sldId id="5334"/>
            <p14:sldId id="533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DD3"/>
    <a:srgbClr val="118FFF"/>
    <a:srgbClr val="33B1E4"/>
    <a:srgbClr val="37ECB1"/>
    <a:srgbClr val="3F66B8"/>
    <a:srgbClr val="0738AD"/>
    <a:srgbClr val="5988E6"/>
    <a:srgbClr val="2663DE"/>
    <a:srgbClr val="0950F9"/>
    <a:srgbClr val="29C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87007" autoAdjust="0"/>
  </p:normalViewPr>
  <p:slideViewPr>
    <p:cSldViewPr showGuides="1">
      <p:cViewPr varScale="1">
        <p:scale>
          <a:sx n="140" d="100"/>
          <a:sy n="140" d="100"/>
        </p:scale>
        <p:origin x="222" y="126"/>
      </p:cViewPr>
      <p:guideLst>
        <p:guide orient="horz" pos="48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7A934-2CFF-4585-8E86-CD7306EBEC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3-7EE4-43AA-AFEB-6279DAAF2B3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3-7EE4-43AA-AFEB-6279DAAF2B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动物, 桌子, 鱼, 电脑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-深色背景居中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单击此处编辑标题，微软雅黑：</a:t>
            </a:r>
            <a:r>
              <a:rPr lang="en-US" altLang="zh-CN" dirty="0"/>
              <a:t>24pt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/>
              <a:t>点击此处编辑文字，点击此处编辑文字，击此处编辑文字，击此处编辑文字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26850" y="317806"/>
            <a:ext cx="2012750" cy="5611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-架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5801268" y="6977287"/>
            <a:ext cx="1179809" cy="3401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1</a:t>
            </a:r>
            <a:endParaRPr lang="zh-CN" altLang="en-US" sz="900" dirty="0"/>
          </a:p>
        </p:txBody>
      </p:sp>
      <p:sp>
        <p:nvSpPr>
          <p:cNvPr id="9" name="矩形 8"/>
          <p:cNvSpPr/>
          <p:nvPr userDrawn="1"/>
        </p:nvSpPr>
        <p:spPr>
          <a:xfrm>
            <a:off x="7103999" y="6977287"/>
            <a:ext cx="1179809" cy="340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2</a:t>
            </a:r>
            <a:endParaRPr lang="zh-CN" altLang="en-US" sz="9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8406730" y="6977287"/>
            <a:ext cx="1179809" cy="340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3</a:t>
            </a:r>
            <a:endParaRPr lang="zh-CN" altLang="en-US" sz="9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11012191" y="6977287"/>
            <a:ext cx="1179809" cy="340145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5</a:t>
            </a:r>
            <a:endParaRPr lang="zh-CN" altLang="en-US" sz="900" dirty="0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320388"/>
            <a:ext cx="10515600" cy="398126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架构图命名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9709461" y="6977287"/>
            <a:ext cx="1179809" cy="340145"/>
          </a:xfrm>
          <a:prstGeom prst="rect">
            <a:avLst/>
          </a:prstGeom>
          <a:solidFill>
            <a:srgbClr val="11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4</a:t>
            </a:r>
            <a:endParaRPr lang="zh-CN" altLang="en-US" sz="9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-深色背景居中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单击此处编辑标题，微软雅黑：</a:t>
            </a:r>
            <a:r>
              <a:rPr lang="en-US" altLang="zh-CN" dirty="0"/>
              <a:t>24pt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点击此处编辑文字，点击此处编辑文字，击此处编辑文字，击此处编辑文字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人的雕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  <p:pic>
        <p:nvPicPr>
          <p:cNvPr id="7" name="图片 6" descr="图片包含 建筑, 户外, 男人, 站&#10;&#10;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跳起来的人&#10;&#10;低可信度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0-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动物, 桌子, 鱼, 电脑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深色背景（主要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320388"/>
            <a:ext cx="10515600" cy="398126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重命名此页标题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架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5801268" y="6977287"/>
            <a:ext cx="1179809" cy="3401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1</a:t>
            </a:r>
            <a:endParaRPr lang="zh-CN" altLang="en-US" sz="900" dirty="0"/>
          </a:p>
        </p:txBody>
      </p:sp>
      <p:sp>
        <p:nvSpPr>
          <p:cNvPr id="9" name="矩形 8"/>
          <p:cNvSpPr/>
          <p:nvPr userDrawn="1"/>
        </p:nvSpPr>
        <p:spPr>
          <a:xfrm>
            <a:off x="7103999" y="6977287"/>
            <a:ext cx="1179809" cy="340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2</a:t>
            </a:r>
            <a:endParaRPr lang="zh-CN" altLang="en-US" sz="9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8406730" y="6977287"/>
            <a:ext cx="1179809" cy="340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3</a:t>
            </a:r>
            <a:endParaRPr lang="zh-CN" altLang="en-US" sz="9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11012191" y="6977287"/>
            <a:ext cx="1179809" cy="340145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5</a:t>
            </a:r>
            <a:endParaRPr lang="zh-CN" altLang="en-US" sz="900" dirty="0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159" y="353102"/>
            <a:ext cx="1019754" cy="3654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320388"/>
            <a:ext cx="10515600" cy="398126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架构图命名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9709461" y="6977287"/>
            <a:ext cx="1179809" cy="340145"/>
          </a:xfrm>
          <a:prstGeom prst="rect">
            <a:avLst/>
          </a:prstGeom>
          <a:solidFill>
            <a:srgbClr val="11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架构图用色</a:t>
            </a:r>
            <a:r>
              <a:rPr lang="en-US" altLang="zh-CN" sz="900" dirty="0"/>
              <a:t>4</a:t>
            </a:r>
            <a:endParaRPr lang="zh-CN" altLang="en-US" sz="9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深色背景居中样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黑色的鱼&#10;&#10;低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单击此处编辑标题，微软雅黑：</a:t>
            </a:r>
            <a:r>
              <a:rPr lang="en-US" altLang="zh-CN" dirty="0"/>
              <a:t>24pt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点击此处编辑文字，点击此处编辑文字，击此处编辑文字，击此处编辑文字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浅色背景（少量使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山上的风景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879976" y="404664"/>
            <a:ext cx="605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spc="50" baseline="0" dirty="0">
                <a:solidFill>
                  <a:srgbClr val="525F72"/>
                </a:solidFill>
              </a:rPr>
              <a:t>WWW.DATAGRAND.COM</a:t>
            </a:r>
            <a:endParaRPr lang="zh-CN" altLang="en-US" sz="800" spc="50" baseline="0" dirty="0">
              <a:solidFill>
                <a:srgbClr val="525F72"/>
              </a:solidFill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单击此处编辑标题（浅色底极少量使用）</a:t>
            </a:r>
            <a:endParaRPr lang="zh-CN" altLang="en-US" dirty="0"/>
          </a:p>
        </p:txBody>
      </p:sp>
      <p:sp>
        <p:nvSpPr>
          <p:cNvPr id="4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1" y="1196752"/>
            <a:ext cx="11582400" cy="44804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点击此处编辑文字，点击此处编辑文字，击此处编辑文字，击此处编辑文字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5" t="23602" r="14073" b="20962"/>
          <a:stretch>
            <a:fillRect/>
          </a:stretch>
        </p:blipFill>
        <p:spPr>
          <a:xfrm>
            <a:off x="271537" y="272524"/>
            <a:ext cx="1134310" cy="458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.b.公司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显示屏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-大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文本占位符 32"/>
          <p:cNvSpPr>
            <a:spLocks noGrp="1"/>
          </p:cNvSpPr>
          <p:nvPr>
            <p:ph type="body" sz="quarter" idx="11" hasCustomPrompt="1"/>
          </p:nvPr>
        </p:nvSpPr>
        <p:spPr>
          <a:xfrm>
            <a:off x="1127448" y="2348880"/>
            <a:ext cx="8818327" cy="914400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01.</a:t>
            </a:r>
            <a:r>
              <a:rPr lang="zh-CN" altLang="en-US" dirty="0"/>
              <a:t>大标题大标题大标题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197"/>
          <a:stretch>
            <a:fillRect/>
          </a:stretch>
        </p:blipFill>
        <p:spPr>
          <a:xfrm>
            <a:off x="10068345" y="279656"/>
            <a:ext cx="2012750" cy="5611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6" y="279656"/>
            <a:ext cx="1080120" cy="393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人的雕塑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320388"/>
            <a:ext cx="1019754" cy="3654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svg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1" Type="http://schemas.openxmlformats.org/officeDocument/2006/relationships/hyperlink" Target="https://wiki.datagrand.com/pages/viewpage.action?pageId=125930165#FAQ&#32479;&#19968;&#36890;&#29992;&#22522;&#30784;&#38236;&#20687;-p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H="1">
            <a:off x="2063552" y="3515036"/>
            <a:ext cx="1671546" cy="0"/>
          </a:xfrm>
          <a:prstGeom prst="straightConnector1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8472264" y="3515036"/>
            <a:ext cx="1671546" cy="0"/>
          </a:xfrm>
          <a:prstGeom prst="straightConnector1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838200" y="2276872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/>
              <a:t>达观智能文本处理专家</a:t>
            </a:r>
            <a:endParaRPr lang="zh-CN" altLang="en-US" sz="5400" dirty="0"/>
          </a:p>
        </p:txBody>
      </p:sp>
      <p:sp>
        <p:nvSpPr>
          <p:cNvPr id="11" name="文本占位符 11"/>
          <p:cNvSpPr txBox="1"/>
          <p:nvPr/>
        </p:nvSpPr>
        <p:spPr>
          <a:xfrm>
            <a:off x="838200" y="3212976"/>
            <a:ext cx="10515600" cy="11953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ea"/>
                <a:ea typeface="+mj-ea"/>
              </a:rPr>
              <a:t>流水线常见问题</a:t>
            </a:r>
            <a:r>
              <a:rPr lang="zh-CN" altLang="en-US" dirty="0">
                <a:latin typeface="+mj-ea"/>
                <a:ea typeface="+mj-ea"/>
              </a:rPr>
              <a:t>分享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2" name="文本占位符 11"/>
          <p:cNvSpPr txBox="1"/>
          <p:nvPr/>
        </p:nvSpPr>
        <p:spPr>
          <a:xfrm>
            <a:off x="839758" y="4581374"/>
            <a:ext cx="10515600" cy="11953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演讲人：基础平台部门</a:t>
            </a:r>
            <a:r>
              <a:rPr lang="en-US" altLang="zh-CN" dirty="0"/>
              <a:t> </a:t>
            </a:r>
            <a:r>
              <a:rPr lang="zh-CN" altLang="en-US" dirty="0"/>
              <a:t>郭耀文</a:t>
            </a:r>
            <a:endParaRPr lang="zh-CN" altLang="en-US" dirty="0"/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50084" y="1000614"/>
            <a:ext cx="1293988" cy="4703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三、</a:t>
            </a:r>
            <a:r>
              <a:rPr lang="zh-CN" altLang="en-US" dirty="0"/>
              <a:t>超时问题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9470" y="1340485"/>
            <a:ext cx="6142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1.2.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若是本身编译时间过长，调整超时时间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设置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--&gt;CI/CD--&gt;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流水线通用设置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--&gt;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超时（临时解决办法）</a:t>
            </a:r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2065020"/>
            <a:ext cx="99949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三、</a:t>
            </a:r>
            <a:r>
              <a:rPr lang="zh-CN" altLang="en-US" dirty="0"/>
              <a:t>超时问题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27760" y="1556385"/>
            <a:ext cx="513207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</a:rPr>
              <a:t>1.3</a:t>
            </a:r>
            <a:r>
              <a:rPr lang="zh-CN" altLang="en-US">
                <a:solidFill>
                  <a:schemeClr val="tx2"/>
                </a:solidFill>
              </a:rPr>
              <a:t>优化</a:t>
            </a:r>
            <a:r>
              <a:rPr lang="en-US" altLang="zh-CN">
                <a:solidFill>
                  <a:schemeClr val="tx2"/>
                </a:solidFill>
              </a:rPr>
              <a:t>yaml</a:t>
            </a:r>
            <a:r>
              <a:rPr lang="zh-CN" altLang="en-US">
                <a:solidFill>
                  <a:schemeClr val="tx2"/>
                </a:solidFill>
              </a:rPr>
              <a:t>文件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，设置超时时间（必须带参数）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在需要验证的流程下加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stage: git clone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script: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  - timeout 300 git clone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timeout: 300s</a:t>
            </a:r>
            <a:endParaRPr lang="en-US" altLang="zh-CN">
              <a:solidFill>
                <a:schemeClr val="tx2"/>
              </a:solidFill>
            </a:endParaRPr>
          </a:p>
          <a:p>
            <a:endParaRPr lang="en-US" altLang="zh-CN">
              <a:solidFill>
                <a:schemeClr val="tx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9830" y="3860165"/>
            <a:ext cx="3997325" cy="1892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860165"/>
            <a:ext cx="3606800" cy="1951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四、</a:t>
            </a:r>
            <a:r>
              <a:rPr lang="en-US" altLang="zh-CN" dirty="0"/>
              <a:t>git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07035" y="1412875"/>
            <a:ext cx="1125029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solidFill>
                  <a:schemeClr val="tx2"/>
                </a:solidFill>
                <a:sym typeface="+mn-ea"/>
              </a:rPr>
              <a:t>1.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sz="1600">
                <a:solidFill>
                  <a:schemeClr val="tx2"/>
                </a:solidFill>
                <a:sym typeface="+mn-ea"/>
              </a:rPr>
              <a:t>Initialized empty Git repository in /builds/project/green/web_api/web_api/.git/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$ git remote add origin ssh://git@git.datagrand.com:58422/$PROJECT_REPO_NAMESPACE/$PROJECT_REPO_NAME.git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$ git fetch --depth=1 origin $CI_COMMIT_SHA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fatal: git upload-pack: not our ref bacd63abe484531291ecf5ee7c711f434f71c69c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fatal: remote error: upload-pack: not our ref bacd63abe484531291ecf5ee7c711f434f71c69c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可能原因：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1.1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仓库没有浅克隆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解决：省略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--depth=1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1.2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仓库不包含所需的提交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解决：加大深度克隆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--depth=N</a:t>
            </a:r>
            <a:endParaRPr lang="en-US" altLang="zh-CN" sz="1600">
              <a:solidFill>
                <a:schemeClr val="tx2"/>
              </a:solidFill>
            </a:endParaRPr>
          </a:p>
          <a:p>
            <a:endParaRPr lang="en-US" altLang="zh-CN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四、</a:t>
            </a:r>
            <a:r>
              <a:rPr lang="en-US" altLang="zh-CN" dirty="0"/>
              <a:t>git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89660" y="1489710"/>
            <a:ext cx="76949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2.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fatal: Remote branch test not found in upstream origin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原因：未绑定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remote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仓库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解决：先初始化，并绑定远程仓库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git init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git remote xxxx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git fetch xxx</a:t>
            </a:r>
            <a:endParaRPr lang="en-US" altLang="zh-CN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五、端口问题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11860" y="1341120"/>
            <a:ext cx="100641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solidFill>
                  <a:schemeClr val="tx2"/>
                </a:solidFill>
                <a:sym typeface="+mn-ea"/>
              </a:rPr>
              <a:t>1.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sz="1600">
                <a:solidFill>
                  <a:schemeClr val="tx2"/>
                </a:solidFill>
                <a:sym typeface="+mn-ea"/>
              </a:rPr>
              <a:t>Command 'cd iwriting/swarm/x86 &amp;&amp; STACK_NAME=iwriting-test-write sh command/start.sh &amp;&amp; cd ../../../' failed with error code 1: Ignoring unsupported options: restart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r>
              <a:rPr lang="en-US" sz="1600">
                <a:solidFill>
                  <a:schemeClr val="tx2"/>
                </a:solidFill>
                <a:sym typeface="+mn-ea"/>
              </a:rPr>
              <a:t>failed to create service iwriting-test-write_extract-admin-html: Error response from daemon: rpc error: code = InvalidArgument desc = port '30072' is already in use by service 'zzpy-iwriting-pro-write_extract-admin-html' (esiqpsmgv9gx6byf3fql8xzkc) as an ingress port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原因：端口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30072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已经被使用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解决：换一个端口，或者验证之前的端口是否可以被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kill</a:t>
            </a:r>
            <a:endParaRPr lang="en-US" altLang="zh-CN" sz="1600">
              <a:solidFill>
                <a:schemeClr val="tx2"/>
              </a:solidFill>
            </a:endParaRPr>
          </a:p>
          <a:p>
            <a:endParaRPr lang="en-US" altLang="zh-CN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en-US" dirty="0"/>
              <a:t>使用问题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83615" y="1484630"/>
            <a:ext cx="945007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1.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error: The following untracked working tree files would be overwritten by merge: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	iwriting/swarm/x86/logs/business_layer/.gitignore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	iwriting/swarm/x86/logs/web_api/.gitignore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Please move or remove them before you can merge.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原因：存在未跟踪的工作树文件，产生了文件冲突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解决：先备份文件，在查看冲突，解决冲突，再添加、提交更改，最后再执行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merge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操作</a:t>
            </a:r>
            <a:endParaRPr lang="zh-CN" altLang="en-US" sz="1600">
              <a:solidFill>
                <a:schemeClr val="tx2"/>
              </a:solidFill>
              <a:sym typeface="+mn-ea"/>
            </a:endParaRPr>
          </a:p>
          <a:p>
            <a:pPr algn="l"/>
            <a:endParaRPr lang="zh-CN" altLang="en-US" sz="1600">
              <a:solidFill>
                <a:schemeClr val="tx2"/>
              </a:solidFill>
              <a:sym typeface="+mn-ea"/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2.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mkdir: can't create directory 'builder': File exists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原因：已存在这个文件夹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解决：手动删除文件，或者在执行这行命令时，加判断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endParaRPr lang="zh-CN" altLang="en-US" sz="1600">
              <a:solidFill>
                <a:schemeClr val="tx2"/>
              </a:solidFill>
            </a:endParaRPr>
          </a:p>
          <a:p>
            <a:endParaRPr lang="zh-CN" altLang="en-US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en-US" dirty="0"/>
              <a:t>使用问题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83615" y="1484630"/>
            <a:ext cx="8471535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3.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日志报错：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Step 5/39 : RUN tar -zcf /root/.ssh/id_rsa.tar.gz /root/.ssh/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 ---&gt; Running in 5d11bb77fa83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tar: Removing leading `/' from member names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en-US" altLang="zh-CN" sz="1600">
                <a:solidFill>
                  <a:schemeClr val="tx2"/>
                </a:solidFill>
                <a:sym typeface="+mn-ea"/>
              </a:rPr>
              <a:t>tar: /root/.ssh: file changed as we read it</a:t>
            </a:r>
            <a:endParaRPr lang="en-US" altLang="zh-CN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原因：成员名多了开头的“/”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  <a:sym typeface="+mn-ea"/>
              </a:rPr>
              <a:t>解决：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tar -zcf /root/.ssh/id_rsa.tar.gz .ssh/,CI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脚本中可以确认先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cd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到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root</a:t>
            </a:r>
            <a:r>
              <a:rPr lang="zh-CN" altLang="en-US" sz="1600">
                <a:solidFill>
                  <a:schemeClr val="tx2"/>
                </a:solidFill>
                <a:sym typeface="+mn-ea"/>
              </a:rPr>
              <a:t>目录下，再执行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endParaRPr lang="zh-CN" altLang="en-US" sz="1600">
              <a:solidFill>
                <a:schemeClr val="tx2"/>
              </a:solidFill>
            </a:endParaRPr>
          </a:p>
          <a:p>
            <a:endParaRPr lang="zh-CN" altLang="en-US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en-US" dirty="0"/>
              <a:t>使用问题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43660" y="1340485"/>
            <a:ext cx="688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chemeClr val="tx2"/>
                </a:solidFill>
              </a:rPr>
              <a:t>4.</a:t>
            </a:r>
            <a:r>
              <a:rPr lang="zh-CN" altLang="en-US" sz="1600">
                <a:solidFill>
                  <a:schemeClr val="tx2"/>
                </a:solidFill>
              </a:rPr>
              <a:t>报错：远程</a:t>
            </a:r>
            <a:r>
              <a:rPr lang="en-US" altLang="zh-CN" sz="1600">
                <a:solidFill>
                  <a:schemeClr val="tx2"/>
                </a:solidFill>
              </a:rPr>
              <a:t>ssh</a:t>
            </a:r>
            <a:r>
              <a:rPr lang="zh-CN" altLang="en-US" sz="1600">
                <a:solidFill>
                  <a:schemeClr val="tx2"/>
                </a:solidFill>
              </a:rPr>
              <a:t>登录后执行操作报权限不正确</a:t>
            </a:r>
            <a:br>
              <a:rPr lang="zh-CN" altLang="en-US" sz="1600">
                <a:solidFill>
                  <a:schemeClr val="tx2"/>
                </a:solidFill>
              </a:rPr>
            </a:br>
            <a:r>
              <a:rPr lang="zh-CN" altLang="en-US" sz="1600">
                <a:solidFill>
                  <a:schemeClr val="tx2"/>
                </a:solidFill>
              </a:rPr>
              <a:t>原因：容器里面做了修改，但是服务是通过普通用户启动或者公私钥不</a:t>
            </a:r>
            <a:r>
              <a:rPr lang="zh-CN" altLang="en-US" sz="1600">
                <a:solidFill>
                  <a:schemeClr val="tx2"/>
                </a:solidFill>
              </a:rPr>
              <a:t>匹配</a:t>
            </a:r>
            <a:br>
              <a:rPr lang="zh-CN" altLang="en-US" sz="1600">
                <a:solidFill>
                  <a:schemeClr val="tx2"/>
                </a:solidFill>
              </a:rPr>
            </a:br>
            <a:r>
              <a:rPr lang="zh-CN" altLang="en-US" sz="1600">
                <a:solidFill>
                  <a:schemeClr val="tx2"/>
                </a:solidFill>
              </a:rPr>
              <a:t>解决：规范用户</a:t>
            </a:r>
            <a:r>
              <a:rPr lang="zh-CN" altLang="en-US" sz="1600">
                <a:solidFill>
                  <a:schemeClr val="tx2"/>
                </a:solidFill>
              </a:rPr>
              <a:t>使用</a:t>
            </a:r>
            <a:endParaRPr lang="zh-CN" altLang="en-US" sz="160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105" y="2168525"/>
            <a:ext cx="10003790" cy="4516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六、</a:t>
            </a:r>
            <a:r>
              <a:rPr lang="zh-CN" altLang="en-US" dirty="0"/>
              <a:t>使用问题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43660" y="1340485"/>
            <a:ext cx="97542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chemeClr val="tx2"/>
                </a:solidFill>
              </a:rPr>
              <a:t>5.</a:t>
            </a:r>
            <a:r>
              <a:rPr lang="zh-CN" altLang="en-US" sz="1600">
                <a:solidFill>
                  <a:schemeClr val="tx2"/>
                </a:solidFill>
              </a:rPr>
              <a:t>日志报错：</a:t>
            </a:r>
            <a:r>
              <a:rPr sz="1600">
                <a:solidFill>
                  <a:schemeClr val="tx2"/>
                </a:solidFill>
              </a:rPr>
              <a:t>Step 1/44 : FROM harbor.datagrand.com/base/dg-python37:1.3-debian as apk_installer</a:t>
            </a:r>
            <a:endParaRPr sz="1600">
              <a:solidFill>
                <a:schemeClr val="tx2"/>
              </a:solidFill>
            </a:endParaRPr>
          </a:p>
          <a:p>
            <a:pPr algn="l"/>
            <a:r>
              <a:rPr sz="1600">
                <a:solidFill>
                  <a:schemeClr val="tx2"/>
                </a:solidFill>
              </a:rPr>
              <a:t>unauthorized: unauthorized to access repository: base/dg-python37, action: pull: unauthorized to access repository: base/dg-python37, action: pull</a:t>
            </a:r>
            <a:endParaRPr sz="1600">
              <a:solidFill>
                <a:schemeClr val="tx2"/>
              </a:solidFill>
            </a:endParaRPr>
          </a:p>
          <a:p>
            <a:pPr algn="l"/>
            <a:r>
              <a:rPr lang="zh-CN" sz="1600">
                <a:solidFill>
                  <a:schemeClr val="tx2"/>
                </a:solidFill>
              </a:rPr>
              <a:t>原因：没有登录</a:t>
            </a:r>
            <a:r>
              <a:rPr lang="en-US" altLang="zh-CN" sz="1600">
                <a:solidFill>
                  <a:schemeClr val="tx2"/>
                </a:solidFill>
              </a:rPr>
              <a:t>harbor.datagrand.com</a:t>
            </a:r>
            <a:r>
              <a:rPr lang="zh-CN" altLang="en-US" sz="1600">
                <a:solidFill>
                  <a:schemeClr val="tx2"/>
                </a:solidFill>
              </a:rPr>
              <a:t>导致</a:t>
            </a:r>
            <a:endParaRPr lang="zh-CN" altLang="en-US" sz="1600">
              <a:solidFill>
                <a:schemeClr val="tx2"/>
              </a:solidFill>
            </a:endParaRPr>
          </a:p>
          <a:p>
            <a:pPr algn="l"/>
            <a:r>
              <a:rPr lang="zh-CN" altLang="en-US" sz="1600">
                <a:solidFill>
                  <a:schemeClr val="tx2"/>
                </a:solidFill>
              </a:rPr>
              <a:t>解决：</a:t>
            </a:r>
            <a:r>
              <a:rPr lang="en-US" altLang="zh-CN" sz="1600">
                <a:solidFill>
                  <a:schemeClr val="tx2"/>
                </a:solidFill>
              </a:rPr>
              <a:t>harbor.datagrand.com和dockerhub.datagrand.com</a:t>
            </a:r>
            <a:r>
              <a:rPr lang="zh-CN" altLang="en-US" sz="1600">
                <a:solidFill>
                  <a:schemeClr val="tx2"/>
                </a:solidFill>
              </a:rPr>
              <a:t>都登录</a:t>
            </a:r>
            <a:r>
              <a:rPr lang="zh-CN" altLang="en-US" sz="1600">
                <a:solidFill>
                  <a:schemeClr val="tx2"/>
                </a:solidFill>
              </a:rPr>
              <a:t>即可</a:t>
            </a:r>
            <a:endParaRPr lang="zh-CN" altLang="en-US" sz="1600">
              <a:solidFill>
                <a:schemeClr val="tx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3176905"/>
            <a:ext cx="9722485" cy="30410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480560" y="2708910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>
                <a:solidFill>
                  <a:schemeClr val="tx2"/>
                </a:solidFill>
              </a:rPr>
              <a:t>谢谢倾听！</a:t>
            </a:r>
            <a:endParaRPr lang="zh-CN" altLang="en-US" sz="4800">
              <a:solidFill>
                <a:schemeClr val="tx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04830" y="5805170"/>
            <a:ext cx="678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END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1"/>
          <p:cNvSpPr/>
          <p:nvPr/>
        </p:nvSpPr>
        <p:spPr>
          <a:xfrm>
            <a:off x="479252" y="404227"/>
            <a:ext cx="6613350" cy="461663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19" rIns="45719" bIns="45719">
            <a:spAutoFit/>
          </a:bodyPr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FFFF"/>
                </a:solidFill>
                <a:latin typeface="+mj-ea"/>
                <a:ea typeface="+mj-ea"/>
                <a:cs typeface="+mn-ea"/>
                <a:sym typeface="+mn-lt"/>
              </a:rPr>
              <a:t>目录 </a:t>
            </a:r>
            <a:r>
              <a:rPr lang="en-US" altLang="zh-CN" sz="2400" dirty="0">
                <a:solidFill>
                  <a:srgbClr val="FFFFFF"/>
                </a:solidFill>
                <a:latin typeface="+mj-ea"/>
                <a:ea typeface="+mj-ea"/>
                <a:cs typeface="+mn-ea"/>
                <a:sym typeface="+mn-lt"/>
              </a:rPr>
              <a:t>/ CONTENTS</a:t>
            </a:r>
            <a:endParaRPr lang="en-US" altLang="zh-CN" sz="2400" dirty="0">
              <a:solidFill>
                <a:srgbClr val="FFFFFF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71740" y="2420516"/>
            <a:ext cx="2619878" cy="521970"/>
            <a:chOff x="4655840" y="1295182"/>
            <a:chExt cx="2619878" cy="521970"/>
          </a:xfrm>
        </p:grpSpPr>
        <p:sp>
          <p:nvSpPr>
            <p:cNvPr id="8" name="文本框 7"/>
            <p:cNvSpPr txBox="1"/>
            <p:nvPr/>
          </p:nvSpPr>
          <p:spPr>
            <a:xfrm>
              <a:off x="5190378" y="1372642"/>
              <a:ext cx="20853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1800" dirty="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概念</a:t>
              </a:r>
              <a:endParaRPr lang="zh-CN" altLang="en-US" sz="180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55840" y="1295182"/>
              <a:ext cx="86409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71740" y="3284751"/>
            <a:ext cx="2619878" cy="521970"/>
            <a:chOff x="4655840" y="1295182"/>
            <a:chExt cx="2619878" cy="521970"/>
          </a:xfrm>
        </p:grpSpPr>
        <p:sp>
          <p:nvSpPr>
            <p:cNvPr id="10" name="文本框 9"/>
            <p:cNvSpPr txBox="1"/>
            <p:nvPr/>
          </p:nvSpPr>
          <p:spPr>
            <a:xfrm>
              <a:off x="5190378" y="1372642"/>
              <a:ext cx="20853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1800" dirty="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常见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charset="-122"/>
                  <a:ea typeface="微软雅黑" charset="-122"/>
                  <a:sym typeface="微软雅黑" charset="-122"/>
                </a:rPr>
                <a:t>问题</a:t>
              </a:r>
              <a:endParaRPr lang="zh-CN" altLang="en-US" sz="180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655840" y="1295182"/>
              <a:ext cx="864096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719830" y="2708910"/>
            <a:ext cx="50050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01. </a:t>
            </a:r>
            <a:r>
              <a:rPr lang="zh-CN" altLang="en-US" sz="44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概念</a:t>
            </a:r>
            <a:endParaRPr lang="zh-CN" altLang="en-US" sz="440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35915" y="332453"/>
            <a:ext cx="10515600" cy="398126"/>
          </a:xfrm>
        </p:spPr>
        <p:txBody>
          <a:bodyPr/>
          <a:lstStyle/>
          <a:p>
            <a:r>
              <a:rPr lang="zh-CN" altLang="en-US"/>
              <a:t>概念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1510" y="1035050"/>
            <a:ext cx="28968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DevOps</a:t>
            </a:r>
            <a:r>
              <a:rPr lang="zh-CN" altLang="en-US">
                <a:solidFill>
                  <a:schemeClr val="tx2"/>
                </a:solidFill>
              </a:rPr>
              <a:t>：开发运营一体化</a:t>
            </a:r>
            <a:br>
              <a:rPr lang="en-US" altLang="zh-CN">
                <a:solidFill>
                  <a:schemeClr val="tx2"/>
                </a:solidFill>
              </a:rPr>
            </a:br>
            <a:r>
              <a:rPr lang="en-US" altLang="zh-CN">
                <a:solidFill>
                  <a:schemeClr val="tx2"/>
                </a:solidFill>
              </a:rPr>
              <a:t>CI</a:t>
            </a:r>
            <a:r>
              <a:rPr lang="zh-CN" altLang="en-US">
                <a:solidFill>
                  <a:schemeClr val="tx2"/>
                </a:solidFill>
              </a:rPr>
              <a:t>：持续集成</a:t>
            </a:r>
            <a:br>
              <a:rPr lang="zh-CN" altLang="en-US">
                <a:solidFill>
                  <a:schemeClr val="tx2"/>
                </a:solidFill>
              </a:rPr>
            </a:br>
            <a:r>
              <a:rPr lang="en-US" altLang="zh-CN">
                <a:solidFill>
                  <a:schemeClr val="tx2"/>
                </a:solidFill>
              </a:rPr>
              <a:t>CD</a:t>
            </a:r>
            <a:r>
              <a:rPr lang="zh-CN" altLang="en-US">
                <a:solidFill>
                  <a:schemeClr val="tx2"/>
                </a:solidFill>
              </a:rPr>
              <a:t>：持续交付或持续</a:t>
            </a:r>
            <a:r>
              <a:rPr lang="zh-CN" altLang="en-US">
                <a:solidFill>
                  <a:schemeClr val="tx2"/>
                </a:solidFill>
              </a:rPr>
              <a:t>部署</a:t>
            </a:r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2132330"/>
            <a:ext cx="9035415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93465" y="2708910"/>
            <a:ext cx="50050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02. </a:t>
            </a:r>
            <a:r>
              <a:rPr lang="zh-CN" altLang="en-US" sz="440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常见问题</a:t>
            </a:r>
            <a:endParaRPr lang="zh-CN" altLang="en-US" sz="440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一、配置语法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74320" y="1163320"/>
            <a:ext cx="11612880" cy="481965"/>
          </a:xfrm>
        </p:spPr>
        <p:txBody>
          <a:bodyPr/>
          <a:lstStyle/>
          <a:p>
            <a:pPr algn="l"/>
            <a:r>
              <a:rPr lang="zh-CN" altLang="en-US" sz="1600">
                <a:sym typeface="+mn-ea"/>
              </a:rPr>
              <a:t>每次编辑</a:t>
            </a:r>
            <a:r>
              <a:rPr lang="en-US" altLang="zh-CN" sz="1600">
                <a:sym typeface="+mn-ea"/>
              </a:rPr>
              <a:t>.gitlab-ci.yaml</a:t>
            </a:r>
            <a:r>
              <a:rPr lang="zh-CN" altLang="en-US" sz="1600">
                <a:sym typeface="+mn-ea"/>
              </a:rPr>
              <a:t>后使用</a:t>
            </a:r>
            <a:r>
              <a:rPr lang="en-US" altLang="zh-CN" sz="1600">
                <a:sym typeface="+mn-ea"/>
              </a:rPr>
              <a:t>CI-Lint</a:t>
            </a:r>
            <a:r>
              <a:rPr lang="zh-CN" altLang="en-US" sz="1600">
                <a:sym typeface="+mn-ea"/>
              </a:rPr>
              <a:t>检查</a:t>
            </a:r>
            <a:br>
              <a:rPr lang="zh-CN" altLang="en-US" sz="1600">
                <a:sym typeface="+mn-ea"/>
              </a:rPr>
            </a:br>
            <a:r>
              <a:rPr lang="zh-CN" altLang="en-US" sz="1600">
                <a:sym typeface="+mn-ea"/>
              </a:rPr>
              <a:t>详细步骤：目标仓库</a:t>
            </a:r>
            <a:r>
              <a:rPr lang="en-US" altLang="zh-CN" sz="1600">
                <a:sym typeface="+mn-ea"/>
              </a:rPr>
              <a:t>--&gt;CI/CD--&gt;</a:t>
            </a:r>
            <a:r>
              <a:rPr lang="zh-CN" altLang="en-US" sz="1600">
                <a:sym typeface="+mn-ea"/>
              </a:rPr>
              <a:t>流水线</a:t>
            </a:r>
            <a:r>
              <a:rPr lang="en-US" altLang="zh-CN" sz="1600">
                <a:sym typeface="+mn-ea"/>
              </a:rPr>
              <a:t>--&gt;CI Lint</a:t>
            </a:r>
            <a:r>
              <a:rPr lang="zh-CN" altLang="en-US" sz="1600">
                <a:sym typeface="+mn-ea"/>
              </a:rPr>
              <a:t>。请见右图</a:t>
            </a:r>
            <a:endParaRPr lang="zh-CN" altLang="en-US" sz="1600"/>
          </a:p>
          <a:p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2392680"/>
            <a:ext cx="5060315" cy="3161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55" y="2392680"/>
            <a:ext cx="5842635" cy="3160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二、权限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63525" y="1412240"/>
            <a:ext cx="11612880" cy="481965"/>
          </a:xfrm>
        </p:spPr>
        <p:txBody>
          <a:bodyPr/>
          <a:lstStyle/>
          <a:p>
            <a:pPr algn="l"/>
            <a:r>
              <a:rPr lang="en-US" sz="1600">
                <a:sym typeface="+mn-ea"/>
              </a:rPr>
              <a:t>1.</a:t>
            </a:r>
            <a:r>
              <a:rPr lang="zh-CN" altLang="en-US" sz="1600">
                <a:sym typeface="+mn-ea"/>
              </a:rPr>
              <a:t>报错日志：</a:t>
            </a:r>
            <a:r>
              <a:rPr lang="en-US" altLang="zh-CN" sz="1600">
                <a:solidFill>
                  <a:schemeClr val="tx2"/>
                </a:solidFill>
                <a:sym typeface="+mn-ea"/>
              </a:rPr>
              <a:t>Error response from daemon: Get "https://dockerhub.datagrand.com/v2/": unauthorized: authentication required</a:t>
            </a:r>
            <a:endParaRPr lang="en-US" altLang="zh-CN" sz="1600">
              <a:solidFill>
                <a:schemeClr val="tx2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280" y="2492375"/>
            <a:ext cx="59213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原因：使用的用户没权限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解决：需要给使用的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harbor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用户加对应权限，走工单申请</a:t>
            </a:r>
            <a:endParaRPr lang="en-US" altLang="zh-CN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二、权限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5325" y="1484630"/>
            <a:ext cx="109283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tx2"/>
                </a:solidFill>
                <a:sym typeface="+mn-ea"/>
              </a:rPr>
              <a:t>2.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报错日志：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docker login -u $DOCKER_USER -p $DOCKER_PW http://dockerhub.datagrand.com</a:t>
            </a:r>
            <a:br>
              <a:rPr lang="en-US" altLang="zh-CN">
                <a:solidFill>
                  <a:schemeClr val="tx2"/>
                </a:solidFill>
                <a:sym typeface="+mn-ea"/>
              </a:rPr>
            </a:br>
            <a:r>
              <a:rPr lang="en-US" altLang="zh-CN">
                <a:solidFill>
                  <a:schemeClr val="tx2"/>
                </a:solidFill>
                <a:sym typeface="+mn-ea"/>
              </a:rPr>
              <a:t>Error: Cannot perform an interactive login from a non TTY device</a:t>
            </a:r>
            <a:endParaRPr lang="en-US" altLang="zh-CN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原因：没有配置对应变量的值</a:t>
            </a:r>
            <a:endParaRPr lang="zh-CN" altLang="en-US">
              <a:solidFill>
                <a:schemeClr val="tx2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解决：配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值。</a:t>
            </a:r>
            <a:endParaRPr lang="zh-CN" altLang="en-US">
              <a:solidFill>
                <a:schemeClr val="tx2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805" y="2780665"/>
            <a:ext cx="9144000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304800" y="764704"/>
            <a:ext cx="11582400" cy="39812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三、</a:t>
            </a:r>
            <a:r>
              <a:rPr lang="zh-CN" altLang="en-US" dirty="0"/>
              <a:t>超时问题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87730" y="1577975"/>
            <a:ext cx="765238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tx2"/>
                </a:solidFill>
                <a:sym typeface="+mn-ea"/>
              </a:rPr>
              <a:t>1.ERROR: Job failed: execution took longer than 1h0m0s seconds</a:t>
            </a:r>
            <a:endParaRPr 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原因：执行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ci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的脚本时，时间不够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解决：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1.1.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若是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pip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源的问题，详情可见</a:t>
            </a:r>
            <a:endParaRPr lang="zh-CN" altLang="en-US">
              <a:solidFill>
                <a:schemeClr val="tx2"/>
              </a:solidFill>
            </a:endParaRPr>
          </a:p>
          <a:p>
            <a:pPr algn="l"/>
            <a:r>
              <a:rPr lang="zh-CN" altLang="en-US">
                <a:solidFill>
                  <a:schemeClr val="tx2"/>
                </a:solidFill>
                <a:hlinkClick r:id="rId1" action="ppaction://hlinkfile"/>
              </a:rPr>
              <a:t>pip源修改</a:t>
            </a:r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3356610"/>
            <a:ext cx="10687685" cy="12407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GuidesStyle_Narrow&quot;,&quot;Kind&quot;:&quot;System&quot;,&quot;OldGuidesSetting&quot;:{&quot;HeaderHeight&quot;:10.0,&quot;FooterHeight&quot;:5.0,&quot;SideMargin&quot;:2.5,&quot;TopMargin&quot;:0.0,&quot;BottomMargin&quot;:0.0,&quot;IntervalMargin&quot;:1.0}}"/>
</p:tagLst>
</file>

<file path=ppt/theme/theme1.xml><?xml version="1.0" encoding="utf-8"?>
<a:theme xmlns:a="http://schemas.openxmlformats.org/drawingml/2006/main" name="达观PPT母版_2022">
  <a:themeElements>
    <a:clrScheme name="自定义 1">
      <a:dk1>
        <a:srgbClr val="525F72"/>
      </a:dk1>
      <a:lt1>
        <a:srgbClr val="FFFFFF"/>
      </a:lt1>
      <a:dk2>
        <a:srgbClr val="FFFFFF"/>
      </a:dk2>
      <a:lt2>
        <a:srgbClr val="0F1423"/>
      </a:lt2>
      <a:accent1>
        <a:srgbClr val="2663DE"/>
      </a:accent1>
      <a:accent2>
        <a:srgbClr val="29DAFB"/>
      </a:accent2>
      <a:accent3>
        <a:srgbClr val="5988E6"/>
      </a:accent3>
      <a:accent4>
        <a:srgbClr val="18BDD3"/>
      </a:accent4>
      <a:accent5>
        <a:srgbClr val="118FFF"/>
      </a:accent5>
      <a:accent6>
        <a:srgbClr val="0950F9"/>
      </a:accent6>
      <a:hlink>
        <a:srgbClr val="0563C1"/>
      </a:hlink>
      <a:folHlink>
        <a:srgbClr val="954D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2935</Words>
  <Application>WPS 演示</Application>
  <PresentationFormat>宽屏</PresentationFormat>
  <Paragraphs>138</Paragraphs>
  <Slides>19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汉仪旗黑</vt:lpstr>
      <vt:lpstr>微软雅黑</vt:lpstr>
      <vt:lpstr>宋体</vt:lpstr>
      <vt:lpstr>Arial Unicode MS</vt:lpstr>
      <vt:lpstr>等线</vt:lpstr>
      <vt:lpstr>汉仪中等线KW</vt:lpstr>
      <vt:lpstr>微软雅黑 Light</vt:lpstr>
      <vt:lpstr>汉仪中黑KW</vt:lpstr>
      <vt:lpstr>汉仪书宋二KW</vt:lpstr>
      <vt:lpstr>Calibri</vt:lpstr>
      <vt:lpstr>Helvetica Neue</vt:lpstr>
      <vt:lpstr>达观PPT母版_2022</vt:lpstr>
      <vt:lpstr>PowerPoint 演示文稿</vt:lpstr>
      <vt:lpstr>概念</vt:lpstr>
      <vt:lpstr>一、配置语法问题</vt:lpstr>
      <vt:lpstr>概念</vt:lpstr>
      <vt:lpstr>PowerPoint 演示文稿</vt:lpstr>
      <vt:lpstr>一、配置语法问题</vt:lpstr>
      <vt:lpstr>二、权限问题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雨希</dc:creator>
  <cp:lastModifiedBy>黑白</cp:lastModifiedBy>
  <cp:revision>1097</cp:revision>
  <dcterms:created xsi:type="dcterms:W3CDTF">2023-10-31T12:06:07Z</dcterms:created>
  <dcterms:modified xsi:type="dcterms:W3CDTF">2023-10-31T12:06:07Z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9BA58C886192DF8220213765D1A3821A_42</vt:lpwstr>
  </property>
  <property fmtid="{D5CDD505-2E9C-101B-9397-08002B2CF9AE}" pid="3" name="KSOProductBuildVer">
    <vt:lpwstr>2052-5.5.0.7954</vt:lpwstr>
  </property>
</Properties>
</file>